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6858000" cy="9144000"/>
  <p:embeddedFontLst>
    <p:embeddedFont>
      <p:font typeface="HK Modular" charset="1" panose="00000800000000000000"/>
      <p:regular r:id="rId15"/>
    </p:embeddedFont>
    <p:embeddedFont>
      <p:font typeface="Mina" charset="1" panose="02000503000000000000"/>
      <p:regular r:id="rId16"/>
    </p:embeddedFont>
    <p:embeddedFont>
      <p:font typeface="Mukta Light" charset="1" panose="020B0000000000000000"/>
      <p:regular r:id="rId17"/>
    </p:embeddedFont>
    <p:embeddedFont>
      <p:font typeface="Mina Bold" charset="1" panose="02000803000000000000"/>
      <p:regular r:id="rId18"/>
    </p:embeddedFont>
    <p:embeddedFont>
      <p:font typeface="Mukta" charset="1" panose="020B0000000000000000"/>
      <p:regular r:id="rId19"/>
    </p:embeddedFont>
    <p:embeddedFont>
      <p:font typeface="Mukta Bold" charset="1" panose="020B000000000000000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4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7.jpeg" Type="http://schemas.openxmlformats.org/officeDocument/2006/relationships/image"/><Relationship Id="rId5" Target="../media/image8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7.jpeg" Type="http://schemas.openxmlformats.org/officeDocument/2006/relationships/image"/><Relationship Id="rId5" Target="../media/image8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7.jpeg" Type="http://schemas.openxmlformats.org/officeDocument/2006/relationships/image"/><Relationship Id="rId5" Target="../media/image8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9.jpeg" Type="http://schemas.openxmlformats.org/officeDocument/2006/relationships/image"/><Relationship Id="rId5" Target="../media/image10.jpeg" Type="http://schemas.openxmlformats.org/officeDocument/2006/relationships/image"/><Relationship Id="rId6" Target="../media/image11.jpeg" Type="http://schemas.openxmlformats.org/officeDocument/2006/relationships/image"/><Relationship Id="rId7" Target="../media/image12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13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444" t="0" r="-3444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388454" y="4063422"/>
            <a:ext cx="15511093" cy="15887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40"/>
              </a:lnSpc>
            </a:pPr>
            <a:r>
              <a:rPr lang="en-US" sz="5000">
                <a:solidFill>
                  <a:srgbClr val="FFFFFF"/>
                </a:solidFill>
                <a:latin typeface="HK Modular"/>
                <a:ea typeface="HK Modular"/>
                <a:cs typeface="HK Modular"/>
                <a:sym typeface="HK Modular"/>
              </a:rPr>
              <a:t>generative ai: open source vs enterprise 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436625" y="6261686"/>
            <a:ext cx="11414750" cy="4902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89"/>
              </a:lnSpc>
            </a:pPr>
            <a:r>
              <a:rPr lang="en-US" sz="3196">
                <a:solidFill>
                  <a:srgbClr val="FFFFFF"/>
                </a:solidFill>
                <a:latin typeface="Mina"/>
                <a:ea typeface="Mina"/>
                <a:cs typeface="Mina"/>
                <a:sym typeface="Mina"/>
              </a:rPr>
              <a:t>NAVIGATING THE FUTURE OF AI INNOVATION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627885" y="7559469"/>
            <a:ext cx="15511093" cy="5959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42"/>
              </a:lnSpc>
            </a:pPr>
            <a:r>
              <a:rPr lang="en-US" sz="3800">
                <a:solidFill>
                  <a:srgbClr val="FFFFFF"/>
                </a:solidFill>
                <a:latin typeface="HK Modular"/>
                <a:ea typeface="HK Modular"/>
                <a:cs typeface="HK Modular"/>
                <a:sym typeface="HK Modular"/>
              </a:rPr>
              <a:t>Ruth Akintunde Ph.d.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00B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3530809">
            <a:off x="-971762" y="6893170"/>
            <a:ext cx="2873124" cy="5430302"/>
          </a:xfrm>
          <a:custGeom>
            <a:avLst/>
            <a:gdLst/>
            <a:ahLst/>
            <a:cxnLst/>
            <a:rect r="r" b="b" t="t" l="l"/>
            <a:pathLst>
              <a:path h="5430302" w="2873124">
                <a:moveTo>
                  <a:pt x="0" y="0"/>
                </a:moveTo>
                <a:lnTo>
                  <a:pt x="2873123" y="0"/>
                </a:lnTo>
                <a:lnTo>
                  <a:pt x="2873123" y="5430302"/>
                </a:lnTo>
                <a:lnTo>
                  <a:pt x="0" y="54303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3530809">
            <a:off x="15822738" y="-1526309"/>
            <a:ext cx="2873124" cy="5430302"/>
          </a:xfrm>
          <a:custGeom>
            <a:avLst/>
            <a:gdLst/>
            <a:ahLst/>
            <a:cxnLst/>
            <a:rect r="r" b="b" t="t" l="l"/>
            <a:pathLst>
              <a:path h="5430302" w="2873124">
                <a:moveTo>
                  <a:pt x="0" y="0"/>
                </a:moveTo>
                <a:lnTo>
                  <a:pt x="2873124" y="0"/>
                </a:lnTo>
                <a:lnTo>
                  <a:pt x="2873124" y="5430302"/>
                </a:lnTo>
                <a:lnTo>
                  <a:pt x="0" y="54303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199667" y="1575081"/>
            <a:ext cx="7047037" cy="6293530"/>
            <a:chOff x="0" y="0"/>
            <a:chExt cx="1856010" cy="165755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856010" cy="1657555"/>
            </a:xfrm>
            <a:custGeom>
              <a:avLst/>
              <a:gdLst/>
              <a:ahLst/>
              <a:cxnLst/>
              <a:rect r="r" b="b" t="t" l="l"/>
              <a:pathLst>
                <a:path h="1657555" w="1856010">
                  <a:moveTo>
                    <a:pt x="12085" y="0"/>
                  </a:moveTo>
                  <a:lnTo>
                    <a:pt x="1843925" y="0"/>
                  </a:lnTo>
                  <a:cubicBezTo>
                    <a:pt x="1850599" y="0"/>
                    <a:pt x="1856010" y="5410"/>
                    <a:pt x="1856010" y="12085"/>
                  </a:cubicBezTo>
                  <a:lnTo>
                    <a:pt x="1856010" y="1645470"/>
                  </a:lnTo>
                  <a:cubicBezTo>
                    <a:pt x="1856010" y="1652145"/>
                    <a:pt x="1850599" y="1657555"/>
                    <a:pt x="1843925" y="1657555"/>
                  </a:cubicBezTo>
                  <a:lnTo>
                    <a:pt x="12085" y="1657555"/>
                  </a:lnTo>
                  <a:cubicBezTo>
                    <a:pt x="5410" y="1657555"/>
                    <a:pt x="0" y="1652145"/>
                    <a:pt x="0" y="1645470"/>
                  </a:cubicBezTo>
                  <a:lnTo>
                    <a:pt x="0" y="12085"/>
                  </a:lnTo>
                  <a:cubicBezTo>
                    <a:pt x="0" y="5410"/>
                    <a:pt x="5410" y="0"/>
                    <a:pt x="12085" y="0"/>
                  </a:cubicBezTo>
                  <a:close/>
                </a:path>
              </a:pathLst>
            </a:custGeom>
            <a:solidFill>
              <a:srgbClr val="532C49">
                <a:alpha val="41961"/>
              </a:srgbClr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47625"/>
              <a:ext cx="1856010" cy="170518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546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0" y="-281740"/>
            <a:ext cx="18490395" cy="10568740"/>
            <a:chOff x="0" y="0"/>
            <a:chExt cx="1748242" cy="99926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748242" cy="999260"/>
            </a:xfrm>
            <a:custGeom>
              <a:avLst/>
              <a:gdLst/>
              <a:ahLst/>
              <a:cxnLst/>
              <a:rect r="r" b="b" t="t" l="l"/>
              <a:pathLst>
                <a:path h="999260" w="1748242">
                  <a:moveTo>
                    <a:pt x="3350" y="0"/>
                  </a:moveTo>
                  <a:lnTo>
                    <a:pt x="1744892" y="0"/>
                  </a:lnTo>
                  <a:cubicBezTo>
                    <a:pt x="1746742" y="0"/>
                    <a:pt x="1748242" y="1500"/>
                    <a:pt x="1748242" y="3350"/>
                  </a:cubicBezTo>
                  <a:lnTo>
                    <a:pt x="1748242" y="995911"/>
                  </a:lnTo>
                  <a:cubicBezTo>
                    <a:pt x="1748242" y="997761"/>
                    <a:pt x="1746742" y="999260"/>
                    <a:pt x="1744892" y="999260"/>
                  </a:cubicBezTo>
                  <a:lnTo>
                    <a:pt x="3350" y="999260"/>
                  </a:lnTo>
                  <a:cubicBezTo>
                    <a:pt x="1500" y="999260"/>
                    <a:pt x="0" y="997761"/>
                    <a:pt x="0" y="995911"/>
                  </a:cubicBezTo>
                  <a:lnTo>
                    <a:pt x="0" y="3350"/>
                  </a:lnTo>
                  <a:cubicBezTo>
                    <a:pt x="0" y="1500"/>
                    <a:pt x="1500" y="0"/>
                    <a:pt x="3350" y="0"/>
                  </a:cubicBezTo>
                  <a:close/>
                </a:path>
              </a:pathLst>
            </a:custGeom>
            <a:blipFill>
              <a:blip r:embed="rId4"/>
              <a:stretch>
                <a:fillRect l="-807" t="0" r="-807" b="0"/>
              </a:stretch>
            </a:blipFill>
          </p:spPr>
        </p:sp>
      </p:grpSp>
      <p:sp>
        <p:nvSpPr>
          <p:cNvPr name="TextBox 9" id="9"/>
          <p:cNvSpPr txBox="true"/>
          <p:nvPr/>
        </p:nvSpPr>
        <p:spPr>
          <a:xfrm rot="0">
            <a:off x="5097689" y="3497612"/>
            <a:ext cx="8295016" cy="23532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70"/>
              </a:lnSpc>
            </a:pPr>
            <a:r>
              <a:rPr lang="en-US" sz="4478">
                <a:solidFill>
                  <a:srgbClr val="FFFFFF"/>
                </a:solidFill>
                <a:latin typeface="HK Modular"/>
                <a:ea typeface="HK Modular"/>
                <a:cs typeface="HK Modular"/>
                <a:sym typeface="HK Modular"/>
              </a:rPr>
              <a:t>Transformative </a:t>
            </a:r>
          </a:p>
          <a:p>
            <a:pPr algn="l">
              <a:lnSpc>
                <a:spcPts val="6270"/>
              </a:lnSpc>
            </a:pPr>
            <a:r>
              <a:rPr lang="en-US" sz="4478">
                <a:solidFill>
                  <a:srgbClr val="FFFFFF"/>
                </a:solidFill>
                <a:latin typeface="HK Modular"/>
                <a:ea typeface="HK Modular"/>
                <a:cs typeface="HK Modular"/>
                <a:sym typeface="HK Modular"/>
              </a:rPr>
              <a:t>force of</a:t>
            </a:r>
          </a:p>
          <a:p>
            <a:pPr algn="l">
              <a:lnSpc>
                <a:spcPts val="6270"/>
              </a:lnSpc>
            </a:pPr>
            <a:r>
              <a:rPr lang="en-US" sz="4478">
                <a:solidFill>
                  <a:srgbClr val="AB83B6"/>
                </a:solidFill>
                <a:latin typeface="HK Modular"/>
                <a:ea typeface="HK Modular"/>
                <a:cs typeface="HK Modular"/>
                <a:sym typeface="HK Modular"/>
              </a:rPr>
              <a:t>generative ai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53351" y="-409406"/>
            <a:ext cx="15581299" cy="10106259"/>
          </a:xfrm>
          <a:custGeom>
            <a:avLst/>
            <a:gdLst/>
            <a:ahLst/>
            <a:cxnLst/>
            <a:rect r="r" b="b" t="t" l="l"/>
            <a:pathLst>
              <a:path h="10106259" w="15581299">
                <a:moveTo>
                  <a:pt x="0" y="0"/>
                </a:moveTo>
                <a:lnTo>
                  <a:pt x="15581298" y="0"/>
                </a:lnTo>
                <a:lnTo>
                  <a:pt x="15581298" y="10106259"/>
                </a:lnTo>
                <a:lnTo>
                  <a:pt x="0" y="1010625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354" t="0" r="-16888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638067" y="7830181"/>
            <a:ext cx="11011866" cy="16022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98"/>
              </a:lnSpc>
            </a:pPr>
            <a:r>
              <a:rPr lang="en-US" sz="3070">
                <a:solidFill>
                  <a:srgbClr val="AB83B6"/>
                </a:solidFill>
                <a:latin typeface="HK Modular"/>
                <a:ea typeface="HK Modular"/>
                <a:cs typeface="HK Modular"/>
                <a:sym typeface="HK Modular"/>
              </a:rPr>
              <a:t>growing up in Nigeria</a:t>
            </a:r>
          </a:p>
          <a:p>
            <a:pPr algn="l">
              <a:lnSpc>
                <a:spcPts val="4298"/>
              </a:lnSpc>
            </a:pPr>
            <a:r>
              <a:rPr lang="en-US" sz="3070">
                <a:solidFill>
                  <a:srgbClr val="FFFFFF"/>
                </a:solidFill>
                <a:latin typeface="HK Modular"/>
                <a:ea typeface="HK Modular"/>
                <a:cs typeface="HK Modular"/>
                <a:sym typeface="HK Modular"/>
              </a:rPr>
              <a:t>I witnessed firsthand the country's thriving tech revolution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90766" y="1407648"/>
            <a:ext cx="15706468" cy="8722456"/>
          </a:xfrm>
          <a:custGeom>
            <a:avLst/>
            <a:gdLst/>
            <a:ahLst/>
            <a:cxnLst/>
            <a:rect r="r" b="b" t="t" l="l"/>
            <a:pathLst>
              <a:path h="8722456" w="15706468">
                <a:moveTo>
                  <a:pt x="0" y="0"/>
                </a:moveTo>
                <a:lnTo>
                  <a:pt x="15706468" y="0"/>
                </a:lnTo>
                <a:lnTo>
                  <a:pt x="15706468" y="8722456"/>
                </a:lnTo>
                <a:lnTo>
                  <a:pt x="0" y="87224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412610" y="372163"/>
            <a:ext cx="17155743" cy="12463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50"/>
              </a:lnSpc>
            </a:pPr>
            <a:r>
              <a:rPr lang="en-US" sz="3607">
                <a:solidFill>
                  <a:srgbClr val="FFFFFF"/>
                </a:solidFill>
                <a:latin typeface="HK Modular"/>
                <a:ea typeface="HK Modular"/>
                <a:cs typeface="HK Modular"/>
                <a:sym typeface="HK Modular"/>
              </a:rPr>
              <a:t>Open-source technology has significantly improved the </a:t>
            </a:r>
            <a:r>
              <a:rPr lang="en-US" sz="3607">
                <a:solidFill>
                  <a:srgbClr val="AB83B6"/>
                </a:solidFill>
                <a:latin typeface="HK Modular"/>
                <a:ea typeface="HK Modular"/>
                <a:cs typeface="HK Modular"/>
                <a:sym typeface="HK Modular"/>
              </a:rPr>
              <a:t>tech landscape in Africa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3530809">
            <a:off x="-971762" y="6893170"/>
            <a:ext cx="2873124" cy="5430302"/>
          </a:xfrm>
          <a:custGeom>
            <a:avLst/>
            <a:gdLst/>
            <a:ahLst/>
            <a:cxnLst/>
            <a:rect r="r" b="b" t="t" l="l"/>
            <a:pathLst>
              <a:path h="5430302" w="2873124">
                <a:moveTo>
                  <a:pt x="0" y="0"/>
                </a:moveTo>
                <a:lnTo>
                  <a:pt x="2873123" y="0"/>
                </a:lnTo>
                <a:lnTo>
                  <a:pt x="2873123" y="5430302"/>
                </a:lnTo>
                <a:lnTo>
                  <a:pt x="0" y="54303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3530809">
            <a:off x="15822738" y="-1526309"/>
            <a:ext cx="2873124" cy="5430302"/>
          </a:xfrm>
          <a:custGeom>
            <a:avLst/>
            <a:gdLst/>
            <a:ahLst/>
            <a:cxnLst/>
            <a:rect r="r" b="b" t="t" l="l"/>
            <a:pathLst>
              <a:path h="5430302" w="2873124">
                <a:moveTo>
                  <a:pt x="0" y="0"/>
                </a:moveTo>
                <a:lnTo>
                  <a:pt x="2873124" y="0"/>
                </a:lnTo>
                <a:lnTo>
                  <a:pt x="2873124" y="5430302"/>
                </a:lnTo>
                <a:lnTo>
                  <a:pt x="0" y="54303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170968" y="4040990"/>
            <a:ext cx="7458682" cy="2387463"/>
            <a:chOff x="0" y="0"/>
            <a:chExt cx="1155545" cy="36988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155545" cy="369880"/>
            </a:xfrm>
            <a:custGeom>
              <a:avLst/>
              <a:gdLst/>
              <a:ahLst/>
              <a:cxnLst/>
              <a:rect r="r" b="b" t="t" l="l"/>
              <a:pathLst>
                <a:path h="369880" w="1155545">
                  <a:moveTo>
                    <a:pt x="13494" y="0"/>
                  </a:moveTo>
                  <a:lnTo>
                    <a:pt x="1142051" y="0"/>
                  </a:lnTo>
                  <a:cubicBezTo>
                    <a:pt x="1149504" y="0"/>
                    <a:pt x="1155545" y="6041"/>
                    <a:pt x="1155545" y="13494"/>
                  </a:cubicBezTo>
                  <a:lnTo>
                    <a:pt x="1155545" y="356387"/>
                  </a:lnTo>
                  <a:cubicBezTo>
                    <a:pt x="1155545" y="363839"/>
                    <a:pt x="1149504" y="369880"/>
                    <a:pt x="1142051" y="369880"/>
                  </a:cubicBezTo>
                  <a:lnTo>
                    <a:pt x="13494" y="369880"/>
                  </a:lnTo>
                  <a:cubicBezTo>
                    <a:pt x="9915" y="369880"/>
                    <a:pt x="6483" y="368459"/>
                    <a:pt x="3952" y="365928"/>
                  </a:cubicBezTo>
                  <a:cubicBezTo>
                    <a:pt x="1422" y="363398"/>
                    <a:pt x="0" y="359966"/>
                    <a:pt x="0" y="356387"/>
                  </a:cubicBezTo>
                  <a:lnTo>
                    <a:pt x="0" y="13494"/>
                  </a:lnTo>
                  <a:cubicBezTo>
                    <a:pt x="0" y="6041"/>
                    <a:pt x="6041" y="0"/>
                    <a:pt x="13494" y="0"/>
                  </a:cubicBezTo>
                  <a:close/>
                </a:path>
              </a:pathLst>
            </a:custGeom>
            <a:blipFill>
              <a:blip r:embed="rId4"/>
              <a:stretch>
                <a:fillRect l="0" t="-184307" r="0" b="-184307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9439275" y="4040990"/>
            <a:ext cx="7677757" cy="2387463"/>
            <a:chOff x="0" y="0"/>
            <a:chExt cx="1189485" cy="36988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189485" cy="369880"/>
            </a:xfrm>
            <a:custGeom>
              <a:avLst/>
              <a:gdLst/>
              <a:ahLst/>
              <a:cxnLst/>
              <a:rect r="r" b="b" t="t" l="l"/>
              <a:pathLst>
                <a:path h="369880" w="1189485">
                  <a:moveTo>
                    <a:pt x="13109" y="0"/>
                  </a:moveTo>
                  <a:lnTo>
                    <a:pt x="1176377" y="0"/>
                  </a:lnTo>
                  <a:cubicBezTo>
                    <a:pt x="1183617" y="0"/>
                    <a:pt x="1189485" y="5869"/>
                    <a:pt x="1189485" y="13109"/>
                  </a:cubicBezTo>
                  <a:lnTo>
                    <a:pt x="1189485" y="356772"/>
                  </a:lnTo>
                  <a:cubicBezTo>
                    <a:pt x="1189485" y="364012"/>
                    <a:pt x="1183617" y="369880"/>
                    <a:pt x="1176377" y="369880"/>
                  </a:cubicBezTo>
                  <a:lnTo>
                    <a:pt x="13109" y="369880"/>
                  </a:lnTo>
                  <a:cubicBezTo>
                    <a:pt x="5869" y="369880"/>
                    <a:pt x="0" y="364012"/>
                    <a:pt x="0" y="356772"/>
                  </a:cubicBezTo>
                  <a:lnTo>
                    <a:pt x="0" y="13109"/>
                  </a:lnTo>
                  <a:cubicBezTo>
                    <a:pt x="0" y="5869"/>
                    <a:pt x="5869" y="0"/>
                    <a:pt x="13109" y="0"/>
                  </a:cubicBezTo>
                  <a:close/>
                </a:path>
              </a:pathLst>
            </a:custGeom>
            <a:blipFill>
              <a:blip r:embed="rId5"/>
              <a:stretch>
                <a:fillRect l="0" t="-40446" r="0" b="-40446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170968" y="6221754"/>
            <a:ext cx="7458682" cy="2499471"/>
            <a:chOff x="0" y="0"/>
            <a:chExt cx="1964426" cy="65829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964426" cy="658297"/>
            </a:xfrm>
            <a:custGeom>
              <a:avLst/>
              <a:gdLst/>
              <a:ahLst/>
              <a:cxnLst/>
              <a:rect r="r" b="b" t="t" l="l"/>
              <a:pathLst>
                <a:path h="658297" w="1964426">
                  <a:moveTo>
                    <a:pt x="11418" y="0"/>
                  </a:moveTo>
                  <a:lnTo>
                    <a:pt x="1953009" y="0"/>
                  </a:lnTo>
                  <a:cubicBezTo>
                    <a:pt x="1956037" y="0"/>
                    <a:pt x="1958941" y="1203"/>
                    <a:pt x="1961082" y="3344"/>
                  </a:cubicBezTo>
                  <a:cubicBezTo>
                    <a:pt x="1963223" y="5485"/>
                    <a:pt x="1964426" y="8390"/>
                    <a:pt x="1964426" y="11418"/>
                  </a:cubicBezTo>
                  <a:lnTo>
                    <a:pt x="1964426" y="646879"/>
                  </a:lnTo>
                  <a:cubicBezTo>
                    <a:pt x="1964426" y="649907"/>
                    <a:pt x="1963223" y="652812"/>
                    <a:pt x="1961082" y="654953"/>
                  </a:cubicBezTo>
                  <a:cubicBezTo>
                    <a:pt x="1958941" y="657094"/>
                    <a:pt x="1956037" y="658297"/>
                    <a:pt x="1953009" y="658297"/>
                  </a:cubicBezTo>
                  <a:lnTo>
                    <a:pt x="11418" y="658297"/>
                  </a:lnTo>
                  <a:cubicBezTo>
                    <a:pt x="8390" y="658297"/>
                    <a:pt x="5485" y="657094"/>
                    <a:pt x="3344" y="654953"/>
                  </a:cubicBezTo>
                  <a:cubicBezTo>
                    <a:pt x="1203" y="652812"/>
                    <a:pt x="0" y="649907"/>
                    <a:pt x="0" y="646879"/>
                  </a:cubicBezTo>
                  <a:lnTo>
                    <a:pt x="0" y="11418"/>
                  </a:lnTo>
                  <a:cubicBezTo>
                    <a:pt x="0" y="8390"/>
                    <a:pt x="1203" y="5485"/>
                    <a:pt x="3344" y="3344"/>
                  </a:cubicBezTo>
                  <a:cubicBezTo>
                    <a:pt x="5485" y="1203"/>
                    <a:pt x="8390" y="0"/>
                    <a:pt x="11418" y="0"/>
                  </a:cubicBezTo>
                  <a:close/>
                </a:path>
              </a:pathLst>
            </a:custGeom>
            <a:solidFill>
              <a:srgbClr val="CA4AD1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1964426" cy="7059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546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9439275" y="6221754"/>
            <a:ext cx="7677757" cy="2499471"/>
            <a:chOff x="0" y="0"/>
            <a:chExt cx="2022125" cy="658297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022125" cy="658297"/>
            </a:xfrm>
            <a:custGeom>
              <a:avLst/>
              <a:gdLst/>
              <a:ahLst/>
              <a:cxnLst/>
              <a:rect r="r" b="b" t="t" l="l"/>
              <a:pathLst>
                <a:path h="658297" w="2022125">
                  <a:moveTo>
                    <a:pt x="11092" y="0"/>
                  </a:moveTo>
                  <a:lnTo>
                    <a:pt x="2011033" y="0"/>
                  </a:lnTo>
                  <a:cubicBezTo>
                    <a:pt x="2013975" y="0"/>
                    <a:pt x="2016796" y="1169"/>
                    <a:pt x="2018876" y="3249"/>
                  </a:cubicBezTo>
                  <a:cubicBezTo>
                    <a:pt x="2020957" y="5329"/>
                    <a:pt x="2022125" y="8150"/>
                    <a:pt x="2022125" y="11092"/>
                  </a:cubicBezTo>
                  <a:lnTo>
                    <a:pt x="2022125" y="647205"/>
                  </a:lnTo>
                  <a:cubicBezTo>
                    <a:pt x="2022125" y="650147"/>
                    <a:pt x="2020957" y="652968"/>
                    <a:pt x="2018876" y="655048"/>
                  </a:cubicBezTo>
                  <a:cubicBezTo>
                    <a:pt x="2016796" y="657128"/>
                    <a:pt x="2013975" y="658297"/>
                    <a:pt x="2011033" y="658297"/>
                  </a:cubicBezTo>
                  <a:lnTo>
                    <a:pt x="11092" y="658297"/>
                  </a:lnTo>
                  <a:cubicBezTo>
                    <a:pt x="8150" y="658297"/>
                    <a:pt x="5329" y="657128"/>
                    <a:pt x="3249" y="655048"/>
                  </a:cubicBezTo>
                  <a:cubicBezTo>
                    <a:pt x="1169" y="652968"/>
                    <a:pt x="0" y="650147"/>
                    <a:pt x="0" y="647205"/>
                  </a:cubicBezTo>
                  <a:lnTo>
                    <a:pt x="0" y="11092"/>
                  </a:lnTo>
                  <a:cubicBezTo>
                    <a:pt x="0" y="8150"/>
                    <a:pt x="1169" y="5329"/>
                    <a:pt x="3249" y="3249"/>
                  </a:cubicBezTo>
                  <a:cubicBezTo>
                    <a:pt x="5329" y="1169"/>
                    <a:pt x="8150" y="0"/>
                    <a:pt x="11092" y="0"/>
                  </a:cubicBezTo>
                  <a:close/>
                </a:path>
              </a:pathLst>
            </a:custGeom>
            <a:solidFill>
              <a:srgbClr val="CA4AD1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47625"/>
              <a:ext cx="2022125" cy="7059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546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1612658" y="7014845"/>
            <a:ext cx="6412036" cy="15801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51"/>
              </a:lnSpc>
            </a:pPr>
            <a:r>
              <a:rPr lang="en-US" sz="1994">
                <a:solidFill>
                  <a:srgbClr val="FFFFFF"/>
                </a:solidFill>
                <a:latin typeface="Mukta Light"/>
                <a:ea typeface="Mukta Light"/>
                <a:cs typeface="Mukta Light"/>
                <a:sym typeface="Mukta Light"/>
              </a:rPr>
              <a:t>Open-Source GenAI fosters a global ecosystem. Its transparent and collaborative environment accelerates progress, enabling rapid iterations and breakthroughs that might take years within closed systems.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880965" y="7014845"/>
            <a:ext cx="6851736" cy="15801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51"/>
              </a:lnSpc>
            </a:pPr>
            <a:r>
              <a:rPr lang="en-US" sz="1994">
                <a:solidFill>
                  <a:srgbClr val="FFFFFF"/>
                </a:solidFill>
                <a:latin typeface="Mukta Light"/>
                <a:ea typeface="Mukta Light"/>
                <a:cs typeface="Mukta Light"/>
                <a:sym typeface="Mukta Light"/>
              </a:rPr>
              <a:t>Enterprise GenAI is often developed behind closed doors by tech giants with vast resources. It limits the influence of the broader research community. This exclusivity can slow down cross-industry innovation.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583236" y="6532027"/>
            <a:ext cx="3133182" cy="3209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99"/>
              </a:lnSpc>
            </a:pPr>
            <a:r>
              <a:rPr lang="en-US" b="true" sz="2089">
                <a:solidFill>
                  <a:srgbClr val="FFFFFF"/>
                </a:solidFill>
                <a:latin typeface="Mina Bold"/>
                <a:ea typeface="Mina Bold"/>
                <a:cs typeface="Mina Bold"/>
                <a:sym typeface="Mina Bold"/>
              </a:rPr>
              <a:t>Open-Source GenAI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851543" y="6532027"/>
            <a:ext cx="6881159" cy="3209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99"/>
              </a:lnSpc>
            </a:pPr>
            <a:r>
              <a:rPr lang="en-US" b="true" sz="2089">
                <a:solidFill>
                  <a:srgbClr val="FFFFFF"/>
                </a:solidFill>
                <a:latin typeface="Mina Bold"/>
                <a:ea typeface="Mina Bold"/>
                <a:cs typeface="Mina Bold"/>
                <a:sym typeface="Mina Bold"/>
              </a:rPr>
              <a:t>Enterprise GenAI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984096" y="1470524"/>
            <a:ext cx="14319808" cy="15626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70"/>
              </a:lnSpc>
            </a:pPr>
            <a:r>
              <a:rPr lang="en-US" sz="4478">
                <a:solidFill>
                  <a:srgbClr val="FFFFFF"/>
                </a:solidFill>
                <a:latin typeface="HK Modular"/>
                <a:ea typeface="HK Modular"/>
                <a:cs typeface="HK Modular"/>
                <a:sym typeface="HK Modular"/>
              </a:rPr>
              <a:t>innovation and community collaboration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3530809">
            <a:off x="-971762" y="6893170"/>
            <a:ext cx="2873124" cy="5430302"/>
          </a:xfrm>
          <a:custGeom>
            <a:avLst/>
            <a:gdLst/>
            <a:ahLst/>
            <a:cxnLst/>
            <a:rect r="r" b="b" t="t" l="l"/>
            <a:pathLst>
              <a:path h="5430302" w="2873124">
                <a:moveTo>
                  <a:pt x="0" y="0"/>
                </a:moveTo>
                <a:lnTo>
                  <a:pt x="2873123" y="0"/>
                </a:lnTo>
                <a:lnTo>
                  <a:pt x="2873123" y="5430302"/>
                </a:lnTo>
                <a:lnTo>
                  <a:pt x="0" y="54303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3530809">
            <a:off x="15822738" y="-1526309"/>
            <a:ext cx="2873124" cy="5430302"/>
          </a:xfrm>
          <a:custGeom>
            <a:avLst/>
            <a:gdLst/>
            <a:ahLst/>
            <a:cxnLst/>
            <a:rect r="r" b="b" t="t" l="l"/>
            <a:pathLst>
              <a:path h="5430302" w="2873124">
                <a:moveTo>
                  <a:pt x="0" y="0"/>
                </a:moveTo>
                <a:lnTo>
                  <a:pt x="2873124" y="0"/>
                </a:lnTo>
                <a:lnTo>
                  <a:pt x="2873124" y="5430302"/>
                </a:lnTo>
                <a:lnTo>
                  <a:pt x="0" y="54303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170968" y="4040990"/>
            <a:ext cx="7458682" cy="2387463"/>
            <a:chOff x="0" y="0"/>
            <a:chExt cx="1155545" cy="36988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155545" cy="369880"/>
            </a:xfrm>
            <a:custGeom>
              <a:avLst/>
              <a:gdLst/>
              <a:ahLst/>
              <a:cxnLst/>
              <a:rect r="r" b="b" t="t" l="l"/>
              <a:pathLst>
                <a:path h="369880" w="1155545">
                  <a:moveTo>
                    <a:pt x="13494" y="0"/>
                  </a:moveTo>
                  <a:lnTo>
                    <a:pt x="1142051" y="0"/>
                  </a:lnTo>
                  <a:cubicBezTo>
                    <a:pt x="1149504" y="0"/>
                    <a:pt x="1155545" y="6041"/>
                    <a:pt x="1155545" y="13494"/>
                  </a:cubicBezTo>
                  <a:lnTo>
                    <a:pt x="1155545" y="356387"/>
                  </a:lnTo>
                  <a:cubicBezTo>
                    <a:pt x="1155545" y="363839"/>
                    <a:pt x="1149504" y="369880"/>
                    <a:pt x="1142051" y="369880"/>
                  </a:cubicBezTo>
                  <a:lnTo>
                    <a:pt x="13494" y="369880"/>
                  </a:lnTo>
                  <a:cubicBezTo>
                    <a:pt x="9915" y="369880"/>
                    <a:pt x="6483" y="368459"/>
                    <a:pt x="3952" y="365928"/>
                  </a:cubicBezTo>
                  <a:cubicBezTo>
                    <a:pt x="1422" y="363398"/>
                    <a:pt x="0" y="359966"/>
                    <a:pt x="0" y="356387"/>
                  </a:cubicBezTo>
                  <a:lnTo>
                    <a:pt x="0" y="13494"/>
                  </a:lnTo>
                  <a:cubicBezTo>
                    <a:pt x="0" y="6041"/>
                    <a:pt x="6041" y="0"/>
                    <a:pt x="13494" y="0"/>
                  </a:cubicBezTo>
                  <a:close/>
                </a:path>
              </a:pathLst>
            </a:custGeom>
            <a:blipFill>
              <a:blip r:embed="rId4"/>
              <a:stretch>
                <a:fillRect l="0" t="-184307" r="0" b="-184307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9439275" y="4040990"/>
            <a:ext cx="7677757" cy="2387463"/>
            <a:chOff x="0" y="0"/>
            <a:chExt cx="1189485" cy="36988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189485" cy="369880"/>
            </a:xfrm>
            <a:custGeom>
              <a:avLst/>
              <a:gdLst/>
              <a:ahLst/>
              <a:cxnLst/>
              <a:rect r="r" b="b" t="t" l="l"/>
              <a:pathLst>
                <a:path h="369880" w="1189485">
                  <a:moveTo>
                    <a:pt x="13109" y="0"/>
                  </a:moveTo>
                  <a:lnTo>
                    <a:pt x="1176377" y="0"/>
                  </a:lnTo>
                  <a:cubicBezTo>
                    <a:pt x="1183617" y="0"/>
                    <a:pt x="1189485" y="5869"/>
                    <a:pt x="1189485" y="13109"/>
                  </a:cubicBezTo>
                  <a:lnTo>
                    <a:pt x="1189485" y="356772"/>
                  </a:lnTo>
                  <a:cubicBezTo>
                    <a:pt x="1189485" y="364012"/>
                    <a:pt x="1183617" y="369880"/>
                    <a:pt x="1176377" y="369880"/>
                  </a:cubicBezTo>
                  <a:lnTo>
                    <a:pt x="13109" y="369880"/>
                  </a:lnTo>
                  <a:cubicBezTo>
                    <a:pt x="5869" y="369880"/>
                    <a:pt x="0" y="364012"/>
                    <a:pt x="0" y="356772"/>
                  </a:cubicBezTo>
                  <a:lnTo>
                    <a:pt x="0" y="13109"/>
                  </a:lnTo>
                  <a:cubicBezTo>
                    <a:pt x="0" y="5869"/>
                    <a:pt x="5869" y="0"/>
                    <a:pt x="13109" y="0"/>
                  </a:cubicBezTo>
                  <a:close/>
                </a:path>
              </a:pathLst>
            </a:custGeom>
            <a:blipFill>
              <a:blip r:embed="rId5"/>
              <a:stretch>
                <a:fillRect l="0" t="-40446" r="0" b="-40446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170968" y="6221754"/>
            <a:ext cx="7458682" cy="2499471"/>
            <a:chOff x="0" y="0"/>
            <a:chExt cx="1964426" cy="65829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964426" cy="658297"/>
            </a:xfrm>
            <a:custGeom>
              <a:avLst/>
              <a:gdLst/>
              <a:ahLst/>
              <a:cxnLst/>
              <a:rect r="r" b="b" t="t" l="l"/>
              <a:pathLst>
                <a:path h="658297" w="1964426">
                  <a:moveTo>
                    <a:pt x="11418" y="0"/>
                  </a:moveTo>
                  <a:lnTo>
                    <a:pt x="1953009" y="0"/>
                  </a:lnTo>
                  <a:cubicBezTo>
                    <a:pt x="1956037" y="0"/>
                    <a:pt x="1958941" y="1203"/>
                    <a:pt x="1961082" y="3344"/>
                  </a:cubicBezTo>
                  <a:cubicBezTo>
                    <a:pt x="1963223" y="5485"/>
                    <a:pt x="1964426" y="8390"/>
                    <a:pt x="1964426" y="11418"/>
                  </a:cubicBezTo>
                  <a:lnTo>
                    <a:pt x="1964426" y="646879"/>
                  </a:lnTo>
                  <a:cubicBezTo>
                    <a:pt x="1964426" y="649907"/>
                    <a:pt x="1963223" y="652812"/>
                    <a:pt x="1961082" y="654953"/>
                  </a:cubicBezTo>
                  <a:cubicBezTo>
                    <a:pt x="1958941" y="657094"/>
                    <a:pt x="1956037" y="658297"/>
                    <a:pt x="1953009" y="658297"/>
                  </a:cubicBezTo>
                  <a:lnTo>
                    <a:pt x="11418" y="658297"/>
                  </a:lnTo>
                  <a:cubicBezTo>
                    <a:pt x="8390" y="658297"/>
                    <a:pt x="5485" y="657094"/>
                    <a:pt x="3344" y="654953"/>
                  </a:cubicBezTo>
                  <a:cubicBezTo>
                    <a:pt x="1203" y="652812"/>
                    <a:pt x="0" y="649907"/>
                    <a:pt x="0" y="646879"/>
                  </a:cubicBezTo>
                  <a:lnTo>
                    <a:pt x="0" y="11418"/>
                  </a:lnTo>
                  <a:cubicBezTo>
                    <a:pt x="0" y="8390"/>
                    <a:pt x="1203" y="5485"/>
                    <a:pt x="3344" y="3344"/>
                  </a:cubicBezTo>
                  <a:cubicBezTo>
                    <a:pt x="5485" y="1203"/>
                    <a:pt x="8390" y="0"/>
                    <a:pt x="11418" y="0"/>
                  </a:cubicBezTo>
                  <a:close/>
                </a:path>
              </a:pathLst>
            </a:custGeom>
            <a:solidFill>
              <a:srgbClr val="CA4AD1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1964426" cy="7059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546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9439275" y="6221754"/>
            <a:ext cx="7677757" cy="2499471"/>
            <a:chOff x="0" y="0"/>
            <a:chExt cx="2022125" cy="658297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022125" cy="658297"/>
            </a:xfrm>
            <a:custGeom>
              <a:avLst/>
              <a:gdLst/>
              <a:ahLst/>
              <a:cxnLst/>
              <a:rect r="r" b="b" t="t" l="l"/>
              <a:pathLst>
                <a:path h="658297" w="2022125">
                  <a:moveTo>
                    <a:pt x="11092" y="0"/>
                  </a:moveTo>
                  <a:lnTo>
                    <a:pt x="2011033" y="0"/>
                  </a:lnTo>
                  <a:cubicBezTo>
                    <a:pt x="2013975" y="0"/>
                    <a:pt x="2016796" y="1169"/>
                    <a:pt x="2018876" y="3249"/>
                  </a:cubicBezTo>
                  <a:cubicBezTo>
                    <a:pt x="2020957" y="5329"/>
                    <a:pt x="2022125" y="8150"/>
                    <a:pt x="2022125" y="11092"/>
                  </a:cubicBezTo>
                  <a:lnTo>
                    <a:pt x="2022125" y="647205"/>
                  </a:lnTo>
                  <a:cubicBezTo>
                    <a:pt x="2022125" y="650147"/>
                    <a:pt x="2020957" y="652968"/>
                    <a:pt x="2018876" y="655048"/>
                  </a:cubicBezTo>
                  <a:cubicBezTo>
                    <a:pt x="2016796" y="657128"/>
                    <a:pt x="2013975" y="658297"/>
                    <a:pt x="2011033" y="658297"/>
                  </a:cubicBezTo>
                  <a:lnTo>
                    <a:pt x="11092" y="658297"/>
                  </a:lnTo>
                  <a:cubicBezTo>
                    <a:pt x="8150" y="658297"/>
                    <a:pt x="5329" y="657128"/>
                    <a:pt x="3249" y="655048"/>
                  </a:cubicBezTo>
                  <a:cubicBezTo>
                    <a:pt x="1169" y="652968"/>
                    <a:pt x="0" y="650147"/>
                    <a:pt x="0" y="647205"/>
                  </a:cubicBezTo>
                  <a:lnTo>
                    <a:pt x="0" y="11092"/>
                  </a:lnTo>
                  <a:cubicBezTo>
                    <a:pt x="0" y="8150"/>
                    <a:pt x="1169" y="5329"/>
                    <a:pt x="3249" y="3249"/>
                  </a:cubicBezTo>
                  <a:cubicBezTo>
                    <a:pt x="5329" y="1169"/>
                    <a:pt x="8150" y="0"/>
                    <a:pt x="11092" y="0"/>
                  </a:cubicBezTo>
                  <a:close/>
                </a:path>
              </a:pathLst>
            </a:custGeom>
            <a:solidFill>
              <a:srgbClr val="CA4AD1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47625"/>
              <a:ext cx="2022125" cy="7059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546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1612658" y="7014845"/>
            <a:ext cx="6412036" cy="12324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09"/>
              </a:lnSpc>
            </a:pPr>
            <a:r>
              <a:rPr lang="en-US" sz="2094">
                <a:solidFill>
                  <a:srgbClr val="FFFFFF"/>
                </a:solidFill>
                <a:latin typeface="Mukta Light"/>
                <a:ea typeface="Mukta Light"/>
                <a:cs typeface="Mukta Light"/>
                <a:sym typeface="Mukta Light"/>
              </a:rPr>
              <a:t>Anyone with the right knowledge and computing power can leverage open-source GenAI models, adapt them, and build upon them.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880965" y="7014845"/>
            <a:ext cx="6851736" cy="12324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09"/>
              </a:lnSpc>
            </a:pPr>
            <a:r>
              <a:rPr lang="en-US" sz="2094">
                <a:solidFill>
                  <a:srgbClr val="FFFFFF"/>
                </a:solidFill>
                <a:latin typeface="Mukta Light"/>
                <a:ea typeface="Mukta Light"/>
                <a:cs typeface="Mukta Light"/>
                <a:sym typeface="Mukta Light"/>
              </a:rPr>
              <a:t>These models are often locked behind paywalls. However, businesses that prioritize efficiency and a ready-to-use solution may find enterprise GenAI the more practical choice.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583236" y="6532027"/>
            <a:ext cx="3133182" cy="3209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99"/>
              </a:lnSpc>
            </a:pPr>
            <a:r>
              <a:rPr lang="en-US" b="true" sz="2089">
                <a:solidFill>
                  <a:srgbClr val="FFFFFF"/>
                </a:solidFill>
                <a:latin typeface="Mina Bold"/>
                <a:ea typeface="Mina Bold"/>
                <a:cs typeface="Mina Bold"/>
                <a:sym typeface="Mina Bold"/>
              </a:rPr>
              <a:t>Open-Source GenAI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851543" y="6532027"/>
            <a:ext cx="6881159" cy="3209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99"/>
              </a:lnSpc>
            </a:pPr>
            <a:r>
              <a:rPr lang="en-US" b="true" sz="2089">
                <a:solidFill>
                  <a:srgbClr val="FFFFFF"/>
                </a:solidFill>
                <a:latin typeface="Mina Bold"/>
                <a:ea typeface="Mina Bold"/>
                <a:cs typeface="Mina Bold"/>
                <a:sym typeface="Mina Bold"/>
              </a:rPr>
              <a:t>Enterprise GenAI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984096" y="1470524"/>
            <a:ext cx="14319808" cy="15626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70"/>
              </a:lnSpc>
            </a:pPr>
            <a:r>
              <a:rPr lang="en-US" sz="4478">
                <a:solidFill>
                  <a:srgbClr val="FFFFFF"/>
                </a:solidFill>
                <a:latin typeface="HK Modular"/>
                <a:ea typeface="HK Modular"/>
                <a:cs typeface="HK Modular"/>
                <a:sym typeface="HK Modular"/>
              </a:rPr>
              <a:t>Accessibility </a:t>
            </a:r>
          </a:p>
          <a:p>
            <a:pPr algn="ctr">
              <a:lnSpc>
                <a:spcPts val="6270"/>
              </a:lnSpc>
            </a:pPr>
            <a:r>
              <a:rPr lang="en-US" sz="4478">
                <a:solidFill>
                  <a:srgbClr val="FFFFFF"/>
                </a:solidFill>
                <a:latin typeface="HK Modular"/>
                <a:ea typeface="HK Modular"/>
                <a:cs typeface="HK Modular"/>
                <a:sym typeface="HK Modular"/>
              </a:rPr>
              <a:t>and CosT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3530809">
            <a:off x="-971762" y="6893170"/>
            <a:ext cx="2873124" cy="5430302"/>
          </a:xfrm>
          <a:custGeom>
            <a:avLst/>
            <a:gdLst/>
            <a:ahLst/>
            <a:cxnLst/>
            <a:rect r="r" b="b" t="t" l="l"/>
            <a:pathLst>
              <a:path h="5430302" w="2873124">
                <a:moveTo>
                  <a:pt x="0" y="0"/>
                </a:moveTo>
                <a:lnTo>
                  <a:pt x="2873123" y="0"/>
                </a:lnTo>
                <a:lnTo>
                  <a:pt x="2873123" y="5430302"/>
                </a:lnTo>
                <a:lnTo>
                  <a:pt x="0" y="54303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3530809">
            <a:off x="15822738" y="-1526309"/>
            <a:ext cx="2873124" cy="5430302"/>
          </a:xfrm>
          <a:custGeom>
            <a:avLst/>
            <a:gdLst/>
            <a:ahLst/>
            <a:cxnLst/>
            <a:rect r="r" b="b" t="t" l="l"/>
            <a:pathLst>
              <a:path h="5430302" w="2873124">
                <a:moveTo>
                  <a:pt x="0" y="0"/>
                </a:moveTo>
                <a:lnTo>
                  <a:pt x="2873124" y="0"/>
                </a:lnTo>
                <a:lnTo>
                  <a:pt x="2873124" y="5430302"/>
                </a:lnTo>
                <a:lnTo>
                  <a:pt x="0" y="54303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170968" y="4040990"/>
            <a:ext cx="7458682" cy="2387463"/>
            <a:chOff x="0" y="0"/>
            <a:chExt cx="1155545" cy="36988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155545" cy="369880"/>
            </a:xfrm>
            <a:custGeom>
              <a:avLst/>
              <a:gdLst/>
              <a:ahLst/>
              <a:cxnLst/>
              <a:rect r="r" b="b" t="t" l="l"/>
              <a:pathLst>
                <a:path h="369880" w="1155545">
                  <a:moveTo>
                    <a:pt x="13494" y="0"/>
                  </a:moveTo>
                  <a:lnTo>
                    <a:pt x="1142051" y="0"/>
                  </a:lnTo>
                  <a:cubicBezTo>
                    <a:pt x="1149504" y="0"/>
                    <a:pt x="1155545" y="6041"/>
                    <a:pt x="1155545" y="13494"/>
                  </a:cubicBezTo>
                  <a:lnTo>
                    <a:pt x="1155545" y="356387"/>
                  </a:lnTo>
                  <a:cubicBezTo>
                    <a:pt x="1155545" y="363839"/>
                    <a:pt x="1149504" y="369880"/>
                    <a:pt x="1142051" y="369880"/>
                  </a:cubicBezTo>
                  <a:lnTo>
                    <a:pt x="13494" y="369880"/>
                  </a:lnTo>
                  <a:cubicBezTo>
                    <a:pt x="9915" y="369880"/>
                    <a:pt x="6483" y="368459"/>
                    <a:pt x="3952" y="365928"/>
                  </a:cubicBezTo>
                  <a:cubicBezTo>
                    <a:pt x="1422" y="363398"/>
                    <a:pt x="0" y="359966"/>
                    <a:pt x="0" y="356387"/>
                  </a:cubicBezTo>
                  <a:lnTo>
                    <a:pt x="0" y="13494"/>
                  </a:lnTo>
                  <a:cubicBezTo>
                    <a:pt x="0" y="6041"/>
                    <a:pt x="6041" y="0"/>
                    <a:pt x="13494" y="0"/>
                  </a:cubicBezTo>
                  <a:close/>
                </a:path>
              </a:pathLst>
            </a:custGeom>
            <a:blipFill>
              <a:blip r:embed="rId4"/>
              <a:stretch>
                <a:fillRect l="0" t="-184307" r="0" b="-184307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9439275" y="4040990"/>
            <a:ext cx="7677757" cy="2387463"/>
            <a:chOff x="0" y="0"/>
            <a:chExt cx="1189485" cy="36988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189485" cy="369880"/>
            </a:xfrm>
            <a:custGeom>
              <a:avLst/>
              <a:gdLst/>
              <a:ahLst/>
              <a:cxnLst/>
              <a:rect r="r" b="b" t="t" l="l"/>
              <a:pathLst>
                <a:path h="369880" w="1189485">
                  <a:moveTo>
                    <a:pt x="13109" y="0"/>
                  </a:moveTo>
                  <a:lnTo>
                    <a:pt x="1176377" y="0"/>
                  </a:lnTo>
                  <a:cubicBezTo>
                    <a:pt x="1183617" y="0"/>
                    <a:pt x="1189485" y="5869"/>
                    <a:pt x="1189485" y="13109"/>
                  </a:cubicBezTo>
                  <a:lnTo>
                    <a:pt x="1189485" y="356772"/>
                  </a:lnTo>
                  <a:cubicBezTo>
                    <a:pt x="1189485" y="364012"/>
                    <a:pt x="1183617" y="369880"/>
                    <a:pt x="1176377" y="369880"/>
                  </a:cubicBezTo>
                  <a:lnTo>
                    <a:pt x="13109" y="369880"/>
                  </a:lnTo>
                  <a:cubicBezTo>
                    <a:pt x="5869" y="369880"/>
                    <a:pt x="0" y="364012"/>
                    <a:pt x="0" y="356772"/>
                  </a:cubicBezTo>
                  <a:lnTo>
                    <a:pt x="0" y="13109"/>
                  </a:lnTo>
                  <a:cubicBezTo>
                    <a:pt x="0" y="5869"/>
                    <a:pt x="5869" y="0"/>
                    <a:pt x="13109" y="0"/>
                  </a:cubicBezTo>
                  <a:close/>
                </a:path>
              </a:pathLst>
            </a:custGeom>
            <a:blipFill>
              <a:blip r:embed="rId5"/>
              <a:stretch>
                <a:fillRect l="0" t="-40446" r="0" b="-40446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170968" y="6221754"/>
            <a:ext cx="7458682" cy="2499471"/>
            <a:chOff x="0" y="0"/>
            <a:chExt cx="1964426" cy="65829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964426" cy="658297"/>
            </a:xfrm>
            <a:custGeom>
              <a:avLst/>
              <a:gdLst/>
              <a:ahLst/>
              <a:cxnLst/>
              <a:rect r="r" b="b" t="t" l="l"/>
              <a:pathLst>
                <a:path h="658297" w="1964426">
                  <a:moveTo>
                    <a:pt x="11418" y="0"/>
                  </a:moveTo>
                  <a:lnTo>
                    <a:pt x="1953009" y="0"/>
                  </a:lnTo>
                  <a:cubicBezTo>
                    <a:pt x="1956037" y="0"/>
                    <a:pt x="1958941" y="1203"/>
                    <a:pt x="1961082" y="3344"/>
                  </a:cubicBezTo>
                  <a:cubicBezTo>
                    <a:pt x="1963223" y="5485"/>
                    <a:pt x="1964426" y="8390"/>
                    <a:pt x="1964426" y="11418"/>
                  </a:cubicBezTo>
                  <a:lnTo>
                    <a:pt x="1964426" y="646879"/>
                  </a:lnTo>
                  <a:cubicBezTo>
                    <a:pt x="1964426" y="649907"/>
                    <a:pt x="1963223" y="652812"/>
                    <a:pt x="1961082" y="654953"/>
                  </a:cubicBezTo>
                  <a:cubicBezTo>
                    <a:pt x="1958941" y="657094"/>
                    <a:pt x="1956037" y="658297"/>
                    <a:pt x="1953009" y="658297"/>
                  </a:cubicBezTo>
                  <a:lnTo>
                    <a:pt x="11418" y="658297"/>
                  </a:lnTo>
                  <a:cubicBezTo>
                    <a:pt x="8390" y="658297"/>
                    <a:pt x="5485" y="657094"/>
                    <a:pt x="3344" y="654953"/>
                  </a:cubicBezTo>
                  <a:cubicBezTo>
                    <a:pt x="1203" y="652812"/>
                    <a:pt x="0" y="649907"/>
                    <a:pt x="0" y="646879"/>
                  </a:cubicBezTo>
                  <a:lnTo>
                    <a:pt x="0" y="11418"/>
                  </a:lnTo>
                  <a:cubicBezTo>
                    <a:pt x="0" y="8390"/>
                    <a:pt x="1203" y="5485"/>
                    <a:pt x="3344" y="3344"/>
                  </a:cubicBezTo>
                  <a:cubicBezTo>
                    <a:pt x="5485" y="1203"/>
                    <a:pt x="8390" y="0"/>
                    <a:pt x="11418" y="0"/>
                  </a:cubicBezTo>
                  <a:close/>
                </a:path>
              </a:pathLst>
            </a:custGeom>
            <a:solidFill>
              <a:srgbClr val="CA4AD1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1964426" cy="7059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546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9439275" y="6221754"/>
            <a:ext cx="7677757" cy="2499471"/>
            <a:chOff x="0" y="0"/>
            <a:chExt cx="2022125" cy="658297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022125" cy="658297"/>
            </a:xfrm>
            <a:custGeom>
              <a:avLst/>
              <a:gdLst/>
              <a:ahLst/>
              <a:cxnLst/>
              <a:rect r="r" b="b" t="t" l="l"/>
              <a:pathLst>
                <a:path h="658297" w="2022125">
                  <a:moveTo>
                    <a:pt x="11092" y="0"/>
                  </a:moveTo>
                  <a:lnTo>
                    <a:pt x="2011033" y="0"/>
                  </a:lnTo>
                  <a:cubicBezTo>
                    <a:pt x="2013975" y="0"/>
                    <a:pt x="2016796" y="1169"/>
                    <a:pt x="2018876" y="3249"/>
                  </a:cubicBezTo>
                  <a:cubicBezTo>
                    <a:pt x="2020957" y="5329"/>
                    <a:pt x="2022125" y="8150"/>
                    <a:pt x="2022125" y="11092"/>
                  </a:cubicBezTo>
                  <a:lnTo>
                    <a:pt x="2022125" y="647205"/>
                  </a:lnTo>
                  <a:cubicBezTo>
                    <a:pt x="2022125" y="650147"/>
                    <a:pt x="2020957" y="652968"/>
                    <a:pt x="2018876" y="655048"/>
                  </a:cubicBezTo>
                  <a:cubicBezTo>
                    <a:pt x="2016796" y="657128"/>
                    <a:pt x="2013975" y="658297"/>
                    <a:pt x="2011033" y="658297"/>
                  </a:cubicBezTo>
                  <a:lnTo>
                    <a:pt x="11092" y="658297"/>
                  </a:lnTo>
                  <a:cubicBezTo>
                    <a:pt x="8150" y="658297"/>
                    <a:pt x="5329" y="657128"/>
                    <a:pt x="3249" y="655048"/>
                  </a:cubicBezTo>
                  <a:cubicBezTo>
                    <a:pt x="1169" y="652968"/>
                    <a:pt x="0" y="650147"/>
                    <a:pt x="0" y="647205"/>
                  </a:cubicBezTo>
                  <a:lnTo>
                    <a:pt x="0" y="11092"/>
                  </a:lnTo>
                  <a:cubicBezTo>
                    <a:pt x="0" y="8150"/>
                    <a:pt x="1169" y="5329"/>
                    <a:pt x="3249" y="3249"/>
                  </a:cubicBezTo>
                  <a:cubicBezTo>
                    <a:pt x="5329" y="1169"/>
                    <a:pt x="8150" y="0"/>
                    <a:pt x="11092" y="0"/>
                  </a:cubicBezTo>
                  <a:close/>
                </a:path>
              </a:pathLst>
            </a:custGeom>
            <a:solidFill>
              <a:srgbClr val="CA4AD1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47625"/>
              <a:ext cx="2022125" cy="7059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546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1612658" y="7014845"/>
            <a:ext cx="6412036" cy="12324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09"/>
              </a:lnSpc>
            </a:pPr>
            <a:r>
              <a:rPr lang="en-US" sz="2094">
                <a:solidFill>
                  <a:srgbClr val="FFFFFF"/>
                </a:solidFill>
                <a:latin typeface="Mukta"/>
                <a:ea typeface="Mukta"/>
                <a:cs typeface="Mukta"/>
                <a:sym typeface="Mukta"/>
              </a:rPr>
              <a:t>Despite bad actors, open-source GenAI allows for community-driven audits, reducing the risks of biased algorithms and enabling more ethical AI governance.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880965" y="7014845"/>
            <a:ext cx="6851736" cy="12324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09"/>
              </a:lnSpc>
            </a:pPr>
            <a:r>
              <a:rPr lang="en-US" sz="2094">
                <a:solidFill>
                  <a:srgbClr val="FFFFFF"/>
                </a:solidFill>
                <a:latin typeface="Mukta Light"/>
                <a:ea typeface="Mukta Light"/>
                <a:cs typeface="Mukta Light"/>
                <a:sym typeface="Mukta Light"/>
              </a:rPr>
              <a:t>Enterprise GenAI models offer robust security measures, compliance with regulatory requirements, and dedicated teams focused on risk mitigation.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583236" y="6532027"/>
            <a:ext cx="3133182" cy="3209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99"/>
              </a:lnSpc>
            </a:pPr>
            <a:r>
              <a:rPr lang="en-US" b="true" sz="2089">
                <a:solidFill>
                  <a:srgbClr val="FFFFFF"/>
                </a:solidFill>
                <a:latin typeface="Mina Bold"/>
                <a:ea typeface="Mina Bold"/>
                <a:cs typeface="Mina Bold"/>
                <a:sym typeface="Mina Bold"/>
              </a:rPr>
              <a:t>Open-Source GenAI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851543" y="6532027"/>
            <a:ext cx="6881159" cy="3209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99"/>
              </a:lnSpc>
            </a:pPr>
            <a:r>
              <a:rPr lang="en-US" b="true" sz="2089">
                <a:solidFill>
                  <a:srgbClr val="FFFFFF"/>
                </a:solidFill>
                <a:latin typeface="Mina Bold"/>
                <a:ea typeface="Mina Bold"/>
                <a:cs typeface="Mina Bold"/>
                <a:sym typeface="Mina Bold"/>
              </a:rPr>
              <a:t>Enterprise GenAI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984096" y="1470524"/>
            <a:ext cx="14319808" cy="15626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70"/>
              </a:lnSpc>
            </a:pPr>
            <a:r>
              <a:rPr lang="en-US" sz="4478">
                <a:solidFill>
                  <a:srgbClr val="FFFFFF"/>
                </a:solidFill>
                <a:latin typeface="HK Modular"/>
                <a:ea typeface="HK Modular"/>
                <a:cs typeface="HK Modular"/>
                <a:sym typeface="HK Modular"/>
              </a:rPr>
              <a:t>Security, Transparency and Ethical AI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3530809">
            <a:off x="-971762" y="6893170"/>
            <a:ext cx="2873124" cy="5430302"/>
          </a:xfrm>
          <a:custGeom>
            <a:avLst/>
            <a:gdLst/>
            <a:ahLst/>
            <a:cxnLst/>
            <a:rect r="r" b="b" t="t" l="l"/>
            <a:pathLst>
              <a:path h="5430302" w="2873124">
                <a:moveTo>
                  <a:pt x="0" y="0"/>
                </a:moveTo>
                <a:lnTo>
                  <a:pt x="2873123" y="0"/>
                </a:lnTo>
                <a:lnTo>
                  <a:pt x="2873123" y="5430302"/>
                </a:lnTo>
                <a:lnTo>
                  <a:pt x="0" y="54303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3530809">
            <a:off x="15822738" y="-1526309"/>
            <a:ext cx="2873124" cy="5430302"/>
          </a:xfrm>
          <a:custGeom>
            <a:avLst/>
            <a:gdLst/>
            <a:ahLst/>
            <a:cxnLst/>
            <a:rect r="r" b="b" t="t" l="l"/>
            <a:pathLst>
              <a:path h="5430302" w="2873124">
                <a:moveTo>
                  <a:pt x="0" y="0"/>
                </a:moveTo>
                <a:lnTo>
                  <a:pt x="2873124" y="0"/>
                </a:lnTo>
                <a:lnTo>
                  <a:pt x="2873124" y="5430302"/>
                </a:lnTo>
                <a:lnTo>
                  <a:pt x="0" y="54303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293926" y="4040990"/>
            <a:ext cx="3323786" cy="2387463"/>
            <a:chOff x="0" y="0"/>
            <a:chExt cx="514941" cy="36988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514941" cy="369880"/>
            </a:xfrm>
            <a:custGeom>
              <a:avLst/>
              <a:gdLst/>
              <a:ahLst/>
              <a:cxnLst/>
              <a:rect r="r" b="b" t="t" l="l"/>
              <a:pathLst>
                <a:path h="369880" w="514941">
                  <a:moveTo>
                    <a:pt x="30280" y="0"/>
                  </a:moveTo>
                  <a:lnTo>
                    <a:pt x="484661" y="0"/>
                  </a:lnTo>
                  <a:cubicBezTo>
                    <a:pt x="501385" y="0"/>
                    <a:pt x="514941" y="13557"/>
                    <a:pt x="514941" y="30280"/>
                  </a:cubicBezTo>
                  <a:lnTo>
                    <a:pt x="514941" y="339600"/>
                  </a:lnTo>
                  <a:cubicBezTo>
                    <a:pt x="514941" y="347631"/>
                    <a:pt x="511751" y="355333"/>
                    <a:pt x="506073" y="361012"/>
                  </a:cubicBezTo>
                  <a:cubicBezTo>
                    <a:pt x="500394" y="366690"/>
                    <a:pt x="492692" y="369880"/>
                    <a:pt x="484661" y="369880"/>
                  </a:cubicBezTo>
                  <a:lnTo>
                    <a:pt x="30280" y="369880"/>
                  </a:lnTo>
                  <a:cubicBezTo>
                    <a:pt x="22249" y="369880"/>
                    <a:pt x="14548" y="366690"/>
                    <a:pt x="8869" y="361012"/>
                  </a:cubicBezTo>
                  <a:cubicBezTo>
                    <a:pt x="3190" y="355333"/>
                    <a:pt x="0" y="347631"/>
                    <a:pt x="0" y="339600"/>
                  </a:cubicBezTo>
                  <a:lnTo>
                    <a:pt x="0" y="30280"/>
                  </a:lnTo>
                  <a:cubicBezTo>
                    <a:pt x="0" y="22249"/>
                    <a:pt x="3190" y="14548"/>
                    <a:pt x="8869" y="8869"/>
                  </a:cubicBezTo>
                  <a:cubicBezTo>
                    <a:pt x="14548" y="3190"/>
                    <a:pt x="22249" y="0"/>
                    <a:pt x="30280" y="0"/>
                  </a:cubicBezTo>
                  <a:close/>
                </a:path>
              </a:pathLst>
            </a:custGeom>
            <a:blipFill>
              <a:blip r:embed="rId4"/>
              <a:stretch>
                <a:fillRect l="-14133" t="0" r="-14133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9562232" y="4040990"/>
            <a:ext cx="3323786" cy="2387463"/>
            <a:chOff x="0" y="0"/>
            <a:chExt cx="514941" cy="36988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514941" cy="369880"/>
            </a:xfrm>
            <a:custGeom>
              <a:avLst/>
              <a:gdLst/>
              <a:ahLst/>
              <a:cxnLst/>
              <a:rect r="r" b="b" t="t" l="l"/>
              <a:pathLst>
                <a:path h="369880" w="514941">
                  <a:moveTo>
                    <a:pt x="30280" y="0"/>
                  </a:moveTo>
                  <a:lnTo>
                    <a:pt x="484661" y="0"/>
                  </a:lnTo>
                  <a:cubicBezTo>
                    <a:pt x="501385" y="0"/>
                    <a:pt x="514941" y="13557"/>
                    <a:pt x="514941" y="30280"/>
                  </a:cubicBezTo>
                  <a:lnTo>
                    <a:pt x="514941" y="339600"/>
                  </a:lnTo>
                  <a:cubicBezTo>
                    <a:pt x="514941" y="347631"/>
                    <a:pt x="511751" y="355333"/>
                    <a:pt x="506073" y="361012"/>
                  </a:cubicBezTo>
                  <a:cubicBezTo>
                    <a:pt x="500394" y="366690"/>
                    <a:pt x="492692" y="369880"/>
                    <a:pt x="484661" y="369880"/>
                  </a:cubicBezTo>
                  <a:lnTo>
                    <a:pt x="30280" y="369880"/>
                  </a:lnTo>
                  <a:cubicBezTo>
                    <a:pt x="22249" y="369880"/>
                    <a:pt x="14548" y="366690"/>
                    <a:pt x="8869" y="361012"/>
                  </a:cubicBezTo>
                  <a:cubicBezTo>
                    <a:pt x="3190" y="355333"/>
                    <a:pt x="0" y="347631"/>
                    <a:pt x="0" y="339600"/>
                  </a:cubicBezTo>
                  <a:lnTo>
                    <a:pt x="0" y="30280"/>
                  </a:lnTo>
                  <a:cubicBezTo>
                    <a:pt x="0" y="22249"/>
                    <a:pt x="3190" y="14548"/>
                    <a:pt x="8869" y="8869"/>
                  </a:cubicBezTo>
                  <a:cubicBezTo>
                    <a:pt x="14548" y="3190"/>
                    <a:pt x="22249" y="0"/>
                    <a:pt x="30280" y="0"/>
                  </a:cubicBezTo>
                  <a:close/>
                </a:path>
              </a:pathLst>
            </a:custGeom>
            <a:blipFill>
              <a:blip r:embed="rId5"/>
              <a:stretch>
                <a:fillRect l="-13848" t="0" r="-13848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5426233" y="4040990"/>
            <a:ext cx="3323786" cy="2387463"/>
            <a:chOff x="0" y="0"/>
            <a:chExt cx="514941" cy="36988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514941" cy="369880"/>
            </a:xfrm>
            <a:custGeom>
              <a:avLst/>
              <a:gdLst/>
              <a:ahLst/>
              <a:cxnLst/>
              <a:rect r="r" b="b" t="t" l="l"/>
              <a:pathLst>
                <a:path h="369880" w="514941">
                  <a:moveTo>
                    <a:pt x="30280" y="0"/>
                  </a:moveTo>
                  <a:lnTo>
                    <a:pt x="484661" y="0"/>
                  </a:lnTo>
                  <a:cubicBezTo>
                    <a:pt x="501385" y="0"/>
                    <a:pt x="514941" y="13557"/>
                    <a:pt x="514941" y="30280"/>
                  </a:cubicBezTo>
                  <a:lnTo>
                    <a:pt x="514941" y="339600"/>
                  </a:lnTo>
                  <a:cubicBezTo>
                    <a:pt x="514941" y="347631"/>
                    <a:pt x="511751" y="355333"/>
                    <a:pt x="506073" y="361012"/>
                  </a:cubicBezTo>
                  <a:cubicBezTo>
                    <a:pt x="500394" y="366690"/>
                    <a:pt x="492692" y="369880"/>
                    <a:pt x="484661" y="369880"/>
                  </a:cubicBezTo>
                  <a:lnTo>
                    <a:pt x="30280" y="369880"/>
                  </a:lnTo>
                  <a:cubicBezTo>
                    <a:pt x="22249" y="369880"/>
                    <a:pt x="14548" y="366690"/>
                    <a:pt x="8869" y="361012"/>
                  </a:cubicBezTo>
                  <a:cubicBezTo>
                    <a:pt x="3190" y="355333"/>
                    <a:pt x="0" y="347631"/>
                    <a:pt x="0" y="339600"/>
                  </a:cubicBezTo>
                  <a:lnTo>
                    <a:pt x="0" y="30280"/>
                  </a:lnTo>
                  <a:cubicBezTo>
                    <a:pt x="0" y="22249"/>
                    <a:pt x="3190" y="14548"/>
                    <a:pt x="8869" y="8869"/>
                  </a:cubicBezTo>
                  <a:cubicBezTo>
                    <a:pt x="14548" y="3190"/>
                    <a:pt x="22249" y="0"/>
                    <a:pt x="30280" y="0"/>
                  </a:cubicBezTo>
                  <a:close/>
                </a:path>
              </a:pathLst>
            </a:custGeom>
            <a:blipFill>
              <a:blip r:embed="rId6"/>
              <a:stretch>
                <a:fillRect l="-3804" t="0" r="-3804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3694540" y="4040990"/>
            <a:ext cx="3323786" cy="2387463"/>
            <a:chOff x="0" y="0"/>
            <a:chExt cx="514941" cy="36988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514941" cy="369880"/>
            </a:xfrm>
            <a:custGeom>
              <a:avLst/>
              <a:gdLst/>
              <a:ahLst/>
              <a:cxnLst/>
              <a:rect r="r" b="b" t="t" l="l"/>
              <a:pathLst>
                <a:path h="369880" w="514941">
                  <a:moveTo>
                    <a:pt x="30280" y="0"/>
                  </a:moveTo>
                  <a:lnTo>
                    <a:pt x="484661" y="0"/>
                  </a:lnTo>
                  <a:cubicBezTo>
                    <a:pt x="501385" y="0"/>
                    <a:pt x="514941" y="13557"/>
                    <a:pt x="514941" y="30280"/>
                  </a:cubicBezTo>
                  <a:lnTo>
                    <a:pt x="514941" y="339600"/>
                  </a:lnTo>
                  <a:cubicBezTo>
                    <a:pt x="514941" y="347631"/>
                    <a:pt x="511751" y="355333"/>
                    <a:pt x="506073" y="361012"/>
                  </a:cubicBezTo>
                  <a:cubicBezTo>
                    <a:pt x="500394" y="366690"/>
                    <a:pt x="492692" y="369880"/>
                    <a:pt x="484661" y="369880"/>
                  </a:cubicBezTo>
                  <a:lnTo>
                    <a:pt x="30280" y="369880"/>
                  </a:lnTo>
                  <a:cubicBezTo>
                    <a:pt x="22249" y="369880"/>
                    <a:pt x="14548" y="366690"/>
                    <a:pt x="8869" y="361012"/>
                  </a:cubicBezTo>
                  <a:cubicBezTo>
                    <a:pt x="3190" y="355333"/>
                    <a:pt x="0" y="347631"/>
                    <a:pt x="0" y="339600"/>
                  </a:cubicBezTo>
                  <a:lnTo>
                    <a:pt x="0" y="30280"/>
                  </a:lnTo>
                  <a:cubicBezTo>
                    <a:pt x="0" y="22249"/>
                    <a:pt x="3190" y="14548"/>
                    <a:pt x="8869" y="8869"/>
                  </a:cubicBezTo>
                  <a:cubicBezTo>
                    <a:pt x="14548" y="3190"/>
                    <a:pt x="22249" y="0"/>
                    <a:pt x="30280" y="0"/>
                  </a:cubicBezTo>
                  <a:close/>
                </a:path>
              </a:pathLst>
            </a:custGeom>
            <a:blipFill>
              <a:blip r:embed="rId7"/>
              <a:stretch>
                <a:fillRect l="-4108" t="0" r="-4108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170968" y="6221754"/>
            <a:ext cx="3545450" cy="3386567"/>
            <a:chOff x="0" y="0"/>
            <a:chExt cx="933781" cy="891935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933781" cy="891935"/>
            </a:xfrm>
            <a:custGeom>
              <a:avLst/>
              <a:gdLst/>
              <a:ahLst/>
              <a:cxnLst/>
              <a:rect r="r" b="b" t="t" l="l"/>
              <a:pathLst>
                <a:path h="891935" w="933781">
                  <a:moveTo>
                    <a:pt x="24020" y="0"/>
                  </a:moveTo>
                  <a:lnTo>
                    <a:pt x="909761" y="0"/>
                  </a:lnTo>
                  <a:cubicBezTo>
                    <a:pt x="923027" y="0"/>
                    <a:pt x="933781" y="10754"/>
                    <a:pt x="933781" y="24020"/>
                  </a:cubicBezTo>
                  <a:lnTo>
                    <a:pt x="933781" y="867915"/>
                  </a:lnTo>
                  <a:cubicBezTo>
                    <a:pt x="933781" y="874286"/>
                    <a:pt x="931250" y="880395"/>
                    <a:pt x="926746" y="884900"/>
                  </a:cubicBezTo>
                  <a:cubicBezTo>
                    <a:pt x="922241" y="889405"/>
                    <a:pt x="916132" y="891935"/>
                    <a:pt x="909761" y="891935"/>
                  </a:cubicBezTo>
                  <a:lnTo>
                    <a:pt x="24020" y="891935"/>
                  </a:lnTo>
                  <a:cubicBezTo>
                    <a:pt x="10754" y="891935"/>
                    <a:pt x="0" y="881181"/>
                    <a:pt x="0" y="867915"/>
                  </a:cubicBezTo>
                  <a:lnTo>
                    <a:pt x="0" y="24020"/>
                  </a:lnTo>
                  <a:cubicBezTo>
                    <a:pt x="0" y="17649"/>
                    <a:pt x="2531" y="11540"/>
                    <a:pt x="7035" y="7035"/>
                  </a:cubicBezTo>
                  <a:cubicBezTo>
                    <a:pt x="11540" y="2531"/>
                    <a:pt x="17649" y="0"/>
                    <a:pt x="24020" y="0"/>
                  </a:cubicBezTo>
                  <a:close/>
                </a:path>
              </a:pathLst>
            </a:custGeom>
            <a:solidFill>
              <a:srgbClr val="CA4AD1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47625"/>
              <a:ext cx="933781" cy="9395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546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9439275" y="6221754"/>
            <a:ext cx="3545450" cy="3386567"/>
            <a:chOff x="0" y="0"/>
            <a:chExt cx="933781" cy="891935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933781" cy="891935"/>
            </a:xfrm>
            <a:custGeom>
              <a:avLst/>
              <a:gdLst/>
              <a:ahLst/>
              <a:cxnLst/>
              <a:rect r="r" b="b" t="t" l="l"/>
              <a:pathLst>
                <a:path h="891935" w="933781">
                  <a:moveTo>
                    <a:pt x="24020" y="0"/>
                  </a:moveTo>
                  <a:lnTo>
                    <a:pt x="909761" y="0"/>
                  </a:lnTo>
                  <a:cubicBezTo>
                    <a:pt x="923027" y="0"/>
                    <a:pt x="933781" y="10754"/>
                    <a:pt x="933781" y="24020"/>
                  </a:cubicBezTo>
                  <a:lnTo>
                    <a:pt x="933781" y="867915"/>
                  </a:lnTo>
                  <a:cubicBezTo>
                    <a:pt x="933781" y="874286"/>
                    <a:pt x="931250" y="880395"/>
                    <a:pt x="926746" y="884900"/>
                  </a:cubicBezTo>
                  <a:cubicBezTo>
                    <a:pt x="922241" y="889405"/>
                    <a:pt x="916132" y="891935"/>
                    <a:pt x="909761" y="891935"/>
                  </a:cubicBezTo>
                  <a:lnTo>
                    <a:pt x="24020" y="891935"/>
                  </a:lnTo>
                  <a:cubicBezTo>
                    <a:pt x="10754" y="891935"/>
                    <a:pt x="0" y="881181"/>
                    <a:pt x="0" y="867915"/>
                  </a:cubicBezTo>
                  <a:lnTo>
                    <a:pt x="0" y="24020"/>
                  </a:lnTo>
                  <a:cubicBezTo>
                    <a:pt x="0" y="17649"/>
                    <a:pt x="2531" y="11540"/>
                    <a:pt x="7035" y="7035"/>
                  </a:cubicBezTo>
                  <a:cubicBezTo>
                    <a:pt x="11540" y="2531"/>
                    <a:pt x="17649" y="0"/>
                    <a:pt x="24020" y="0"/>
                  </a:cubicBezTo>
                  <a:close/>
                </a:path>
              </a:pathLst>
            </a:custGeom>
            <a:solidFill>
              <a:srgbClr val="CA4AD1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47625"/>
              <a:ext cx="933781" cy="9395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546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5303275" y="6221754"/>
            <a:ext cx="3545450" cy="3386567"/>
            <a:chOff x="0" y="0"/>
            <a:chExt cx="933781" cy="891935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933781" cy="891935"/>
            </a:xfrm>
            <a:custGeom>
              <a:avLst/>
              <a:gdLst/>
              <a:ahLst/>
              <a:cxnLst/>
              <a:rect r="r" b="b" t="t" l="l"/>
              <a:pathLst>
                <a:path h="891935" w="933781">
                  <a:moveTo>
                    <a:pt x="24020" y="0"/>
                  </a:moveTo>
                  <a:lnTo>
                    <a:pt x="909761" y="0"/>
                  </a:lnTo>
                  <a:cubicBezTo>
                    <a:pt x="923027" y="0"/>
                    <a:pt x="933781" y="10754"/>
                    <a:pt x="933781" y="24020"/>
                  </a:cubicBezTo>
                  <a:lnTo>
                    <a:pt x="933781" y="867915"/>
                  </a:lnTo>
                  <a:cubicBezTo>
                    <a:pt x="933781" y="874286"/>
                    <a:pt x="931250" y="880395"/>
                    <a:pt x="926746" y="884900"/>
                  </a:cubicBezTo>
                  <a:cubicBezTo>
                    <a:pt x="922241" y="889405"/>
                    <a:pt x="916132" y="891935"/>
                    <a:pt x="909761" y="891935"/>
                  </a:cubicBezTo>
                  <a:lnTo>
                    <a:pt x="24020" y="891935"/>
                  </a:lnTo>
                  <a:cubicBezTo>
                    <a:pt x="10754" y="891935"/>
                    <a:pt x="0" y="881181"/>
                    <a:pt x="0" y="867915"/>
                  </a:cubicBezTo>
                  <a:lnTo>
                    <a:pt x="0" y="24020"/>
                  </a:lnTo>
                  <a:cubicBezTo>
                    <a:pt x="0" y="17649"/>
                    <a:pt x="2531" y="11540"/>
                    <a:pt x="7035" y="7035"/>
                  </a:cubicBezTo>
                  <a:cubicBezTo>
                    <a:pt x="11540" y="2531"/>
                    <a:pt x="17649" y="0"/>
                    <a:pt x="24020" y="0"/>
                  </a:cubicBezTo>
                  <a:close/>
                </a:path>
              </a:pathLst>
            </a:custGeom>
            <a:solidFill>
              <a:srgbClr val="CA4AD1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47625"/>
              <a:ext cx="933781" cy="9395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546"/>
                </a:lnSpc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13571582" y="6221754"/>
            <a:ext cx="3545450" cy="3386567"/>
            <a:chOff x="0" y="0"/>
            <a:chExt cx="933781" cy="891935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933781" cy="891935"/>
            </a:xfrm>
            <a:custGeom>
              <a:avLst/>
              <a:gdLst/>
              <a:ahLst/>
              <a:cxnLst/>
              <a:rect r="r" b="b" t="t" l="l"/>
              <a:pathLst>
                <a:path h="891935" w="933781">
                  <a:moveTo>
                    <a:pt x="24020" y="0"/>
                  </a:moveTo>
                  <a:lnTo>
                    <a:pt x="909761" y="0"/>
                  </a:lnTo>
                  <a:cubicBezTo>
                    <a:pt x="923027" y="0"/>
                    <a:pt x="933781" y="10754"/>
                    <a:pt x="933781" y="24020"/>
                  </a:cubicBezTo>
                  <a:lnTo>
                    <a:pt x="933781" y="867915"/>
                  </a:lnTo>
                  <a:cubicBezTo>
                    <a:pt x="933781" y="874286"/>
                    <a:pt x="931250" y="880395"/>
                    <a:pt x="926746" y="884900"/>
                  </a:cubicBezTo>
                  <a:cubicBezTo>
                    <a:pt x="922241" y="889405"/>
                    <a:pt x="916132" y="891935"/>
                    <a:pt x="909761" y="891935"/>
                  </a:cubicBezTo>
                  <a:lnTo>
                    <a:pt x="24020" y="891935"/>
                  </a:lnTo>
                  <a:cubicBezTo>
                    <a:pt x="10754" y="891935"/>
                    <a:pt x="0" y="881181"/>
                    <a:pt x="0" y="867915"/>
                  </a:cubicBezTo>
                  <a:lnTo>
                    <a:pt x="0" y="24020"/>
                  </a:lnTo>
                  <a:cubicBezTo>
                    <a:pt x="0" y="17649"/>
                    <a:pt x="2531" y="11540"/>
                    <a:pt x="7035" y="7035"/>
                  </a:cubicBezTo>
                  <a:cubicBezTo>
                    <a:pt x="11540" y="2531"/>
                    <a:pt x="17649" y="0"/>
                    <a:pt x="24020" y="0"/>
                  </a:cubicBezTo>
                  <a:close/>
                </a:path>
              </a:pathLst>
            </a:custGeom>
            <a:solidFill>
              <a:srgbClr val="CA4AD1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47625"/>
              <a:ext cx="933781" cy="9395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546"/>
                </a:lnSpc>
              </a:pPr>
            </a:p>
          </p:txBody>
        </p:sp>
      </p:grpSp>
      <p:sp>
        <p:nvSpPr>
          <p:cNvPr name="TextBox 24" id="24"/>
          <p:cNvSpPr txBox="true"/>
          <p:nvPr/>
        </p:nvSpPr>
        <p:spPr>
          <a:xfrm rot="0">
            <a:off x="1402519" y="7024370"/>
            <a:ext cx="3106600" cy="24470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35"/>
              </a:lnSpc>
            </a:pPr>
            <a:r>
              <a:rPr lang="en-US" sz="1794">
                <a:solidFill>
                  <a:srgbClr val="FFFFFF"/>
                </a:solidFill>
                <a:latin typeface="Mukta Light"/>
                <a:ea typeface="Mukta Light"/>
                <a:cs typeface="Mukta Light"/>
                <a:sym typeface="Mukta Light"/>
              </a:rPr>
              <a:t>Where RAG is not enough, many organizations are adopting a hybrid approach, leveraging the flexibility of open-source LLMs by </a:t>
            </a:r>
            <a:r>
              <a:rPr lang="en-US" b="true" sz="1794">
                <a:solidFill>
                  <a:srgbClr val="FFFFFF"/>
                </a:solidFill>
                <a:latin typeface="Mukta Bold"/>
                <a:ea typeface="Mukta Bold"/>
                <a:cs typeface="Mukta Bold"/>
                <a:sym typeface="Mukta Bold"/>
              </a:rPr>
              <a:t>fine-tuning</a:t>
            </a:r>
            <a:r>
              <a:rPr lang="en-US" sz="1794">
                <a:solidFill>
                  <a:srgbClr val="FFFFFF"/>
                </a:solidFill>
                <a:latin typeface="Mukta Light"/>
                <a:ea typeface="Mukta Light"/>
                <a:cs typeface="Mukta Light"/>
                <a:sym typeface="Mukta Light"/>
              </a:rPr>
              <a:t> them for custom mission-critical applications that require control...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9664407" y="7024370"/>
            <a:ext cx="3119437" cy="24470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35"/>
              </a:lnSpc>
            </a:pPr>
            <a:r>
              <a:rPr lang="en-US" sz="1794">
                <a:solidFill>
                  <a:srgbClr val="FFFFFF"/>
                </a:solidFill>
                <a:latin typeface="Mukta Light"/>
                <a:ea typeface="Mukta Light"/>
                <a:cs typeface="Mukta Light"/>
                <a:sym typeface="Mukta Light"/>
              </a:rPr>
              <a:t>A synergy where open-source LLMs can process confidential data in-house e.g. internal document summarization, while enterprise LLMs can handle task that requires adhering to strict data protection laws.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5617684" y="7024370"/>
            <a:ext cx="3005053" cy="17421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35"/>
              </a:lnSpc>
            </a:pPr>
            <a:r>
              <a:rPr lang="en-US" sz="1794">
                <a:solidFill>
                  <a:srgbClr val="FFFFFF"/>
                </a:solidFill>
                <a:latin typeface="Mukta Light"/>
                <a:ea typeface="Mukta Light"/>
                <a:cs typeface="Mukta Light"/>
                <a:sym typeface="Mukta Light"/>
              </a:rPr>
              <a:t>...while integrating enterprise solutions such as Function Calling &amp; Plugins due to their scalability, minimal downtime and ease of use. 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3826245" y="7024370"/>
            <a:ext cx="3095124" cy="24470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35"/>
              </a:lnSpc>
            </a:pPr>
            <a:r>
              <a:rPr lang="en-US" sz="1794">
                <a:solidFill>
                  <a:srgbClr val="FFFFFF"/>
                </a:solidFill>
                <a:latin typeface="Mukta Light"/>
                <a:ea typeface="Mukta Light"/>
                <a:cs typeface="Mukta Light"/>
                <a:sym typeface="Mukta Light"/>
              </a:rPr>
              <a:t>A large workflow where open-source LLMs handle some segments such as data collection and analysis, while the enterprise LLM manages customer communication and end user reports.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455955" y="6532027"/>
            <a:ext cx="2719914" cy="3209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99"/>
              </a:lnSpc>
            </a:pPr>
            <a:r>
              <a:rPr lang="en-US" b="true" sz="2089">
                <a:solidFill>
                  <a:srgbClr val="FFFFFF"/>
                </a:solidFill>
                <a:latin typeface="Mina Bold"/>
                <a:ea typeface="Mina Bold"/>
                <a:cs typeface="Mina Bold"/>
                <a:sym typeface="Mina Bold"/>
              </a:rPr>
              <a:t>RAG is Not Enough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9724262" y="6532027"/>
            <a:ext cx="2949784" cy="3209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99"/>
              </a:lnSpc>
            </a:pPr>
            <a:r>
              <a:rPr lang="en-US" b="true" sz="2089">
                <a:solidFill>
                  <a:srgbClr val="FFFFFF"/>
                </a:solidFill>
                <a:latin typeface="Mina Bold"/>
                <a:ea typeface="Mina Bold"/>
                <a:cs typeface="Mina Bold"/>
                <a:sym typeface="Mina Bold"/>
              </a:rPr>
              <a:t>Privacy and Compliance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5588262" y="6532027"/>
            <a:ext cx="2723607" cy="3209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99"/>
              </a:lnSpc>
            </a:pPr>
            <a:r>
              <a:rPr lang="en-US" b="true" sz="2089">
                <a:solidFill>
                  <a:srgbClr val="FFFFFF"/>
                </a:solidFill>
                <a:latin typeface="Mina Bold"/>
                <a:ea typeface="Mina Bold"/>
                <a:cs typeface="Mina Bold"/>
                <a:sym typeface="Mina Bold"/>
              </a:rPr>
              <a:t>Agentic Tools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3856569" y="6532027"/>
            <a:ext cx="3034476" cy="3209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99"/>
              </a:lnSpc>
            </a:pPr>
            <a:r>
              <a:rPr lang="en-US" b="true" sz="2089">
                <a:solidFill>
                  <a:srgbClr val="FFFFFF"/>
                </a:solidFill>
                <a:latin typeface="Mina Bold"/>
                <a:ea typeface="Mina Bold"/>
                <a:cs typeface="Mina Bold"/>
                <a:sym typeface="Mina Bold"/>
              </a:rPr>
              <a:t>Multi-Agent Systems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984096" y="1093592"/>
            <a:ext cx="14319808" cy="7720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70"/>
              </a:lnSpc>
            </a:pPr>
            <a:r>
              <a:rPr lang="en-US" sz="4478">
                <a:solidFill>
                  <a:srgbClr val="FFFFFF"/>
                </a:solidFill>
                <a:latin typeface="HK Modular"/>
                <a:ea typeface="HK Modular"/>
                <a:cs typeface="HK Modular"/>
                <a:sym typeface="HK Modular"/>
              </a:rPr>
              <a:t>a hybrid approach?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00B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3530809">
            <a:off x="-971762" y="6893170"/>
            <a:ext cx="2873124" cy="5430302"/>
          </a:xfrm>
          <a:custGeom>
            <a:avLst/>
            <a:gdLst/>
            <a:ahLst/>
            <a:cxnLst/>
            <a:rect r="r" b="b" t="t" l="l"/>
            <a:pathLst>
              <a:path h="5430302" w="2873124">
                <a:moveTo>
                  <a:pt x="0" y="0"/>
                </a:moveTo>
                <a:lnTo>
                  <a:pt x="2873123" y="0"/>
                </a:lnTo>
                <a:lnTo>
                  <a:pt x="2873123" y="5430302"/>
                </a:lnTo>
                <a:lnTo>
                  <a:pt x="0" y="54303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3530809">
            <a:off x="15651771" y="-2328104"/>
            <a:ext cx="2873124" cy="5430302"/>
          </a:xfrm>
          <a:custGeom>
            <a:avLst/>
            <a:gdLst/>
            <a:ahLst/>
            <a:cxnLst/>
            <a:rect r="r" b="b" t="t" l="l"/>
            <a:pathLst>
              <a:path h="5430302" w="2873124">
                <a:moveTo>
                  <a:pt x="0" y="0"/>
                </a:moveTo>
                <a:lnTo>
                  <a:pt x="2873124" y="0"/>
                </a:lnTo>
                <a:lnTo>
                  <a:pt x="2873124" y="5430302"/>
                </a:lnTo>
                <a:lnTo>
                  <a:pt x="0" y="54303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199667" y="5452337"/>
            <a:ext cx="15888666" cy="3805963"/>
            <a:chOff x="0" y="0"/>
            <a:chExt cx="4184669" cy="100239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184669" cy="1002394"/>
            </a:xfrm>
            <a:custGeom>
              <a:avLst/>
              <a:gdLst/>
              <a:ahLst/>
              <a:cxnLst/>
              <a:rect r="r" b="b" t="t" l="l"/>
              <a:pathLst>
                <a:path h="1002394" w="4184669">
                  <a:moveTo>
                    <a:pt x="5360" y="0"/>
                  </a:moveTo>
                  <a:lnTo>
                    <a:pt x="4179310" y="0"/>
                  </a:lnTo>
                  <a:cubicBezTo>
                    <a:pt x="4182270" y="0"/>
                    <a:pt x="4184669" y="2400"/>
                    <a:pt x="4184669" y="5360"/>
                  </a:cubicBezTo>
                  <a:lnTo>
                    <a:pt x="4184669" y="997034"/>
                  </a:lnTo>
                  <a:cubicBezTo>
                    <a:pt x="4184669" y="999994"/>
                    <a:pt x="4182270" y="1002394"/>
                    <a:pt x="4179310" y="1002394"/>
                  </a:cubicBezTo>
                  <a:lnTo>
                    <a:pt x="5360" y="1002394"/>
                  </a:lnTo>
                  <a:cubicBezTo>
                    <a:pt x="2400" y="1002394"/>
                    <a:pt x="0" y="999994"/>
                    <a:pt x="0" y="997034"/>
                  </a:cubicBezTo>
                  <a:lnTo>
                    <a:pt x="0" y="5360"/>
                  </a:lnTo>
                  <a:cubicBezTo>
                    <a:pt x="0" y="2400"/>
                    <a:pt x="2400" y="0"/>
                    <a:pt x="5360" y="0"/>
                  </a:cubicBezTo>
                  <a:close/>
                </a:path>
              </a:pathLst>
            </a:custGeom>
            <a:solidFill>
              <a:srgbClr val="532C49">
                <a:alpha val="41961"/>
              </a:srgbClr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47625"/>
              <a:ext cx="4184669" cy="10500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546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199667" y="1575081"/>
            <a:ext cx="7010461" cy="2891962"/>
            <a:chOff x="0" y="0"/>
            <a:chExt cx="1846377" cy="76166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846376" cy="761669"/>
            </a:xfrm>
            <a:custGeom>
              <a:avLst/>
              <a:gdLst/>
              <a:ahLst/>
              <a:cxnLst/>
              <a:rect r="r" b="b" t="t" l="l"/>
              <a:pathLst>
                <a:path h="761669" w="1846376">
                  <a:moveTo>
                    <a:pt x="12148" y="0"/>
                  </a:moveTo>
                  <a:lnTo>
                    <a:pt x="1834229" y="0"/>
                  </a:lnTo>
                  <a:cubicBezTo>
                    <a:pt x="1840938" y="0"/>
                    <a:pt x="1846376" y="5439"/>
                    <a:pt x="1846376" y="12148"/>
                  </a:cubicBezTo>
                  <a:lnTo>
                    <a:pt x="1846376" y="749521"/>
                  </a:lnTo>
                  <a:cubicBezTo>
                    <a:pt x="1846376" y="756230"/>
                    <a:pt x="1840938" y="761669"/>
                    <a:pt x="1834229" y="761669"/>
                  </a:cubicBezTo>
                  <a:lnTo>
                    <a:pt x="12148" y="761669"/>
                  </a:lnTo>
                  <a:cubicBezTo>
                    <a:pt x="5439" y="761669"/>
                    <a:pt x="0" y="756230"/>
                    <a:pt x="0" y="749521"/>
                  </a:cubicBezTo>
                  <a:lnTo>
                    <a:pt x="0" y="12148"/>
                  </a:lnTo>
                  <a:cubicBezTo>
                    <a:pt x="0" y="5439"/>
                    <a:pt x="5439" y="0"/>
                    <a:pt x="12148" y="0"/>
                  </a:cubicBezTo>
                  <a:close/>
                </a:path>
              </a:pathLst>
            </a:custGeom>
            <a:solidFill>
              <a:srgbClr val="532C49">
                <a:alpha val="41961"/>
              </a:srgbClr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47625"/>
              <a:ext cx="1846377" cy="80929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546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383927" y="1418699"/>
            <a:ext cx="6983410" cy="2884906"/>
            <a:chOff x="0" y="0"/>
            <a:chExt cx="1081913" cy="446948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081913" cy="446948"/>
            </a:xfrm>
            <a:custGeom>
              <a:avLst/>
              <a:gdLst/>
              <a:ahLst/>
              <a:cxnLst/>
              <a:rect r="r" b="b" t="t" l="l"/>
              <a:pathLst>
                <a:path h="446948" w="1081913">
                  <a:moveTo>
                    <a:pt x="8869" y="0"/>
                  </a:moveTo>
                  <a:lnTo>
                    <a:pt x="1073044" y="0"/>
                  </a:lnTo>
                  <a:cubicBezTo>
                    <a:pt x="1077942" y="0"/>
                    <a:pt x="1081913" y="3971"/>
                    <a:pt x="1081913" y="8869"/>
                  </a:cubicBezTo>
                  <a:lnTo>
                    <a:pt x="1081913" y="438079"/>
                  </a:lnTo>
                  <a:cubicBezTo>
                    <a:pt x="1081913" y="440431"/>
                    <a:pt x="1080979" y="442687"/>
                    <a:pt x="1079315" y="444350"/>
                  </a:cubicBezTo>
                  <a:cubicBezTo>
                    <a:pt x="1077652" y="446013"/>
                    <a:pt x="1075396" y="446948"/>
                    <a:pt x="1073044" y="446948"/>
                  </a:cubicBezTo>
                  <a:lnTo>
                    <a:pt x="8869" y="446948"/>
                  </a:lnTo>
                  <a:cubicBezTo>
                    <a:pt x="3971" y="446948"/>
                    <a:pt x="0" y="442977"/>
                    <a:pt x="0" y="438079"/>
                  </a:cubicBezTo>
                  <a:lnTo>
                    <a:pt x="0" y="8869"/>
                  </a:lnTo>
                  <a:cubicBezTo>
                    <a:pt x="0" y="3971"/>
                    <a:pt x="3971" y="0"/>
                    <a:pt x="8869" y="0"/>
                  </a:cubicBezTo>
                  <a:close/>
                </a:path>
              </a:pathLst>
            </a:custGeom>
            <a:blipFill>
              <a:blip r:embed="rId4"/>
              <a:stretch>
                <a:fillRect l="0" t="-131550" r="0" b="-131550"/>
              </a:stretch>
            </a:blip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2439583" y="6408188"/>
            <a:ext cx="13408835" cy="1958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04"/>
              </a:lnSpc>
            </a:pPr>
            <a:r>
              <a:rPr lang="en-US" sz="3483">
                <a:solidFill>
                  <a:srgbClr val="FFFFFF"/>
                </a:solidFill>
                <a:latin typeface="Mukta Light"/>
                <a:ea typeface="Mukta Light"/>
                <a:cs typeface="Mukta Light"/>
                <a:sym typeface="Mukta Light"/>
              </a:rPr>
              <a:t>The answer lies in a future where both open-source GenAI and enterprise GenAI coexist, complementing each other to </a:t>
            </a:r>
            <a:r>
              <a:rPr lang="en-US" sz="3483">
                <a:solidFill>
                  <a:srgbClr val="AB83B6"/>
                </a:solidFill>
                <a:latin typeface="Mukta Light"/>
                <a:ea typeface="Mukta Light"/>
                <a:cs typeface="Mukta Light"/>
                <a:sym typeface="Mukta Light"/>
              </a:rPr>
              <a:t>drive AI forward</a:t>
            </a:r>
            <a:r>
              <a:rPr lang="en-US" sz="3483">
                <a:solidFill>
                  <a:srgbClr val="FFFFFF"/>
                </a:solidFill>
                <a:latin typeface="Mukta Light"/>
                <a:ea typeface="Mukta Light"/>
                <a:cs typeface="Mukta Light"/>
                <a:sym typeface="Mukta Light"/>
              </a:rPr>
              <a:t>.</a:t>
            </a:r>
          </a:p>
          <a:p>
            <a:pPr algn="l">
              <a:lnSpc>
                <a:spcPts val="4714"/>
              </a:lnSpc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8793317" y="1323449"/>
            <a:ext cx="8988826" cy="15626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70"/>
              </a:lnSpc>
            </a:pPr>
            <a:r>
              <a:rPr lang="en-US" sz="4478">
                <a:solidFill>
                  <a:srgbClr val="FFFFFF"/>
                </a:solidFill>
                <a:latin typeface="HK Modular"/>
                <a:ea typeface="HK Modular"/>
                <a:cs typeface="HK Modular"/>
                <a:sym typeface="HK Modular"/>
              </a:rPr>
              <a:t>The Future:</a:t>
            </a:r>
          </a:p>
          <a:p>
            <a:pPr algn="l">
              <a:lnSpc>
                <a:spcPts val="6270"/>
              </a:lnSpc>
            </a:pPr>
            <a:r>
              <a:rPr lang="en-US" sz="4478">
                <a:solidFill>
                  <a:srgbClr val="FFFFFF"/>
                </a:solidFill>
                <a:latin typeface="HK Modular"/>
                <a:ea typeface="HK Modular"/>
                <a:cs typeface="HK Modular"/>
                <a:sym typeface="HK Modular"/>
              </a:rPr>
              <a:t>a hybrid approach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DAGiMEbAFXU</dc:identifier>
  <dcterms:modified xsi:type="dcterms:W3CDTF">2011-08-01T06:04:30Z</dcterms:modified>
  <cp:revision>1</cp:revision>
  <dc:title>Keynote @ AllThingsOpenAI</dc:title>
</cp:coreProperties>
</file>